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embeddings/oleObject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378" r:id="rId2"/>
    <p:sldId id="379" r:id="rId3"/>
    <p:sldId id="380" r:id="rId4"/>
    <p:sldId id="262" r:id="rId5"/>
    <p:sldId id="355" r:id="rId6"/>
    <p:sldId id="375" r:id="rId7"/>
    <p:sldId id="352" r:id="rId8"/>
    <p:sldId id="357" r:id="rId9"/>
    <p:sldId id="358" r:id="rId10"/>
    <p:sldId id="364" r:id="rId11"/>
    <p:sldId id="376" r:id="rId12"/>
    <p:sldId id="351" r:id="rId13"/>
    <p:sldId id="365" r:id="rId14"/>
    <p:sldId id="366" r:id="rId15"/>
    <p:sldId id="369" r:id="rId16"/>
    <p:sldId id="371" r:id="rId17"/>
    <p:sldId id="361" r:id="rId18"/>
    <p:sldId id="363" r:id="rId19"/>
    <p:sldId id="367" r:id="rId20"/>
    <p:sldId id="362" r:id="rId21"/>
    <p:sldId id="370" r:id="rId22"/>
    <p:sldId id="374" r:id="rId23"/>
    <p:sldId id="373" r:id="rId24"/>
    <p:sldId id="377" r:id="rId25"/>
    <p:sldId id="381" r:id="rId26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00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-181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5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945B746-AD83-8545-A042-DB458437B689}" type="datetime1">
              <a:rPr lang="en-US"/>
              <a:pPr>
                <a:defRPr/>
              </a:pPr>
              <a:t>1/11/15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B5D2E4E-2075-B94B-B670-BB65877EE8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715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83BD72-68CB-6644-B7B1-FA3E0AC4E517}" type="datetime1">
              <a:rPr lang="en-US"/>
              <a:pPr>
                <a:defRPr/>
              </a:pPr>
              <a:t>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A1F387-3B8F-6C41-B078-68C454A67B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05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FA021F-5D74-3F4A-8590-6830E3A6442E}" type="datetime1">
              <a:rPr lang="en-US"/>
              <a:pPr>
                <a:defRPr/>
              </a:pPr>
              <a:t>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4D55C1-77B5-CE48-95DC-CE872A7963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353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DDC56E-E03A-2E4F-8B5A-A7A4BE9BDED9}" type="datetime1">
              <a:rPr lang="en-US"/>
              <a:pPr>
                <a:defRPr/>
              </a:pPr>
              <a:t>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5A6850-84F5-C24F-BD6C-BCCFC02207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627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56648B-491B-1343-A3F9-62A6D262163B}" type="datetime1">
              <a:rPr lang="en-US"/>
              <a:pPr>
                <a:defRPr/>
              </a:pPr>
              <a:t>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2CEBB2-89A4-4F45-B63C-0332D33A73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919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043734-2493-DB49-A72A-FC28045B4F25}" type="datetime1">
              <a:rPr lang="en-US"/>
              <a:pPr>
                <a:defRPr/>
              </a:pPr>
              <a:t>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198289-1EBB-F04A-B164-127916F023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43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503C81-E118-FA45-BC91-FC0B3370428D}" type="datetime1">
              <a:rPr lang="en-US"/>
              <a:pPr>
                <a:defRPr/>
              </a:pPr>
              <a:t>1/11/15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BC8F3E-CC0A-A441-8C7C-0A50CE859C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25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43085F-D28A-9544-8A92-DDD9A0C09C6A}" type="datetime1">
              <a:rPr lang="en-US"/>
              <a:pPr>
                <a:defRPr/>
              </a:pPr>
              <a:t>1/11/15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DA66B7-AAC7-9143-B841-A6C34F3D1B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77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DD7C2B-2CFE-2B40-A938-0B9CA5FFDE11}" type="datetime1">
              <a:rPr lang="en-US"/>
              <a:pPr>
                <a:defRPr/>
              </a:pPr>
              <a:t>1/11/15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5A7C46-10D0-3643-8F23-977E48B908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718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911A97-7E86-9C4B-AA5C-558F79D21F9B}" type="datetime1">
              <a:rPr lang="en-US"/>
              <a:pPr>
                <a:defRPr/>
              </a:pPr>
              <a:t>1/11/15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55767E-9117-E84E-AF10-F38E35DE76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088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693288-4B17-4E40-A214-5AEDBD7F36FA}" type="datetime1">
              <a:rPr lang="en-US"/>
              <a:pPr>
                <a:defRPr/>
              </a:pPr>
              <a:t>1/11/15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A8222F-776C-7F44-B370-C31938A663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861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1D8A74-F564-4847-B8CF-2D3A1511588B}" type="datetime1">
              <a:rPr lang="en-US"/>
              <a:pPr>
                <a:defRPr/>
              </a:pPr>
              <a:t>1/11/15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0BF250-7FB6-8C42-87D6-48763A1B18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087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965200"/>
            <a:ext cx="8229600" cy="516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>
              <a:defRPr/>
            </a:pPr>
            <a:fld id="{47A686EF-24D0-914E-81D7-5FD56F855B6B}" type="datetime1">
              <a:rPr lang="en-US"/>
              <a:pPr>
                <a:defRPr/>
              </a:pPr>
              <a:t>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>
              <a:defRPr/>
            </a:pPr>
            <a:fld id="{E370B883-1950-FD45-91D4-5FCF67D2D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i="1" u="sng" kern="1200">
          <a:solidFill>
            <a:srgbClr val="AE001C"/>
          </a:solidFill>
          <a:latin typeface="+mj-lt"/>
          <a:ea typeface="ＭＳ Ｐゴシック" charset="-128"/>
          <a:cs typeface="ＭＳ Ｐゴシック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 i="1" u="sng">
          <a:solidFill>
            <a:srgbClr val="AE001C"/>
          </a:solidFill>
          <a:latin typeface="Calibri" charset="0"/>
          <a:ea typeface="ＭＳ Ｐゴシック" charset="-128"/>
          <a:cs typeface="ＭＳ Ｐゴシック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 i="1" u="sng">
          <a:solidFill>
            <a:srgbClr val="AE001C"/>
          </a:solidFill>
          <a:latin typeface="Calibri" charset="0"/>
          <a:ea typeface="ＭＳ Ｐゴシック" charset="-128"/>
          <a:cs typeface="ＭＳ Ｐゴシック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 i="1" u="sng">
          <a:solidFill>
            <a:srgbClr val="AE001C"/>
          </a:solidFill>
          <a:latin typeface="Calibri" charset="0"/>
          <a:ea typeface="ＭＳ Ｐゴシック" charset="-128"/>
          <a:cs typeface="ＭＳ Ｐゴシック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 i="1" u="sng">
          <a:solidFill>
            <a:srgbClr val="AE001C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marketwatch.com/premium-newsletters/hulbert-financial-digest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package" Target="../embeddings/Microsoft_Excel_Sheet1.xlsx"/><Relationship Id="rId5" Type="http://schemas.openxmlformats.org/officeDocument/2006/relationships/image" Target="../media/image14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g"/><Relationship Id="rId3" Type="http://schemas.openxmlformats.org/officeDocument/2006/relationships/hyperlink" Target="http://papers.ssrn.com/sol3/papers.cfm?abstract_id=2329948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Box 17"/>
          <p:cNvSpPr txBox="1">
            <a:spLocks noChangeArrowheads="1"/>
          </p:cNvSpPr>
          <p:nvPr/>
        </p:nvSpPr>
        <p:spPr bwMode="auto">
          <a:xfrm>
            <a:off x="124628" y="2195513"/>
            <a:ext cx="8860628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4400" dirty="0" smtClean="0">
                <a:solidFill>
                  <a:srgbClr val="000090"/>
                </a:solidFill>
              </a:rPr>
              <a:t>Hulbert Financial Digest</a:t>
            </a:r>
          </a:p>
          <a:p>
            <a:pPr algn="ctr" eaLnBrk="1" hangingPunct="1"/>
            <a:endParaRPr lang="en-US" sz="1800" dirty="0">
              <a:solidFill>
                <a:srgbClr val="000090"/>
              </a:solidFill>
            </a:endParaRPr>
          </a:p>
          <a:p>
            <a:pPr algn="ctr" eaLnBrk="1" hangingPunct="1"/>
            <a:r>
              <a:rPr lang="en-US" sz="1800" dirty="0">
                <a:solidFill>
                  <a:srgbClr val="000090"/>
                </a:solidFill>
                <a:hlinkClick r:id="rId2"/>
              </a:rPr>
              <a:t>http://www.marketwatch.com/premium-newsletters/hulbert-financial-</a:t>
            </a:r>
            <a:r>
              <a:rPr lang="en-US" sz="1800" dirty="0" smtClean="0">
                <a:solidFill>
                  <a:srgbClr val="000090"/>
                </a:solidFill>
                <a:hlinkClick r:id="rId2"/>
              </a:rPr>
              <a:t>digest</a:t>
            </a:r>
            <a:endParaRPr lang="en-US" sz="1800" dirty="0" smtClean="0">
              <a:solidFill>
                <a:srgbClr val="000090"/>
              </a:solidFill>
            </a:endParaRPr>
          </a:p>
          <a:p>
            <a:pPr algn="ctr" eaLnBrk="1" hangingPunct="1"/>
            <a:endParaRPr lang="en-US" sz="1800" dirty="0">
              <a:solidFill>
                <a:srgbClr val="000090"/>
              </a:solidFill>
            </a:endParaRPr>
          </a:p>
          <a:p>
            <a:pPr algn="ctr" eaLnBrk="1" hangingPunct="1"/>
            <a:r>
              <a:rPr lang="en-US" sz="1800" dirty="0" smtClean="0">
                <a:solidFill>
                  <a:srgbClr val="000090"/>
                </a:solidFill>
              </a:rPr>
              <a:t> </a:t>
            </a:r>
            <a:endParaRPr lang="en-US" sz="1800" dirty="0">
              <a:solidFill>
                <a:srgbClr val="000090"/>
              </a:solidFill>
            </a:endParaRPr>
          </a:p>
        </p:txBody>
      </p:sp>
      <p:sp>
        <p:nvSpPr>
          <p:cNvPr id="2050" name="TextBox 18"/>
          <p:cNvSpPr txBox="1">
            <a:spLocks noChangeArrowheads="1"/>
          </p:cNvSpPr>
          <p:nvPr/>
        </p:nvSpPr>
        <p:spPr bwMode="auto">
          <a:xfrm>
            <a:off x="876300" y="4978400"/>
            <a:ext cx="66647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/>
              <a:t>Paul A. Strassmann, </a:t>
            </a:r>
            <a:r>
              <a:rPr lang="en-US" sz="1800" dirty="0" smtClean="0"/>
              <a:t>Investment </a:t>
            </a:r>
            <a:r>
              <a:rPr lang="en-US" sz="1800" dirty="0"/>
              <a:t>Club, October 6, 2014</a:t>
            </a:r>
          </a:p>
        </p:txBody>
      </p:sp>
    </p:spTree>
    <p:extLst>
      <p:ext uri="{BB962C8B-B14F-4D97-AF65-F5344CB8AC3E}">
        <p14:creationId xmlns:p14="http://schemas.microsoft.com/office/powerpoint/2010/main" val="3694070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Recent History of S</a:t>
            </a:r>
            <a:r>
              <a:rPr lang="en-US" dirty="0"/>
              <a:t>&amp;P 500 </a:t>
            </a:r>
            <a:r>
              <a:rPr lang="en-US" dirty="0" smtClean="0"/>
              <a:t>Index : 1995-2014</a:t>
            </a:r>
            <a:endParaRPr lang="en-US" dirty="0"/>
          </a:p>
        </p:txBody>
      </p:sp>
      <p:pic>
        <p:nvPicPr>
          <p:cNvPr id="5" name="Picture 4" descr="FinderScreenSnapz00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8664"/>
            <a:ext cx="9144000" cy="578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022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7059083" y="910167"/>
            <a:ext cx="1957917" cy="151341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Picture 4" descr="Shiller Tuesday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00"/>
            <a:ext cx="9144000" cy="667745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</p:pic>
      <p:sp>
        <p:nvSpPr>
          <p:cNvPr id="6" name="TextBox 5"/>
          <p:cNvSpPr txBox="1"/>
          <p:nvPr/>
        </p:nvSpPr>
        <p:spPr>
          <a:xfrm>
            <a:off x="3507287" y="233503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691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1"/>
          <p:cNvSpPr>
            <a:spLocks noGrp="1"/>
          </p:cNvSpPr>
          <p:nvPr>
            <p:ph type="title"/>
          </p:nvPr>
        </p:nvSpPr>
        <p:spPr>
          <a:xfrm>
            <a:off x="338138" y="274638"/>
            <a:ext cx="8467725" cy="454025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Presentation Template - 1 </a:t>
            </a:r>
          </a:p>
        </p:txBody>
      </p:sp>
      <p:sp>
        <p:nvSpPr>
          <p:cNvPr id="3075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496AE8A-F152-5048-8B9D-F6A2AE4EBCC1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12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3" name="Picture 2" descr="Current Shiller PE rati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88" y="0"/>
            <a:ext cx="8390174" cy="68580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338138" y="1915583"/>
            <a:ext cx="8467725" cy="423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251588" y="129002"/>
            <a:ext cx="41815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/>
              <a:t>Historical CAPE Ratio Values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nderScreenSnapz01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0"/>
            <a:ext cx="9059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085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nderScreenSnapz01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0"/>
            <a:ext cx="9059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493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nderScreenSnapz01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0"/>
            <a:ext cx="88645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17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nderScreenSnapz00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557"/>
            <a:ext cx="9144000" cy="654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539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Berkshire Hathaway Portfolio, CAPE Ratios and Prices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256107"/>
              </p:ext>
            </p:extLst>
          </p:nvPr>
        </p:nvGraphicFramePr>
        <p:xfrm>
          <a:off x="634954" y="1534657"/>
          <a:ext cx="8320544" cy="3968943"/>
        </p:xfrm>
        <a:graphic>
          <a:graphicData uri="http://schemas.openxmlformats.org/drawingml/2006/table">
            <a:tbl>
              <a:tblPr/>
              <a:tblGrid>
                <a:gridCol w="2727798"/>
                <a:gridCol w="2255386"/>
                <a:gridCol w="1645821"/>
                <a:gridCol w="1691539"/>
              </a:tblGrid>
              <a:tr h="584384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 of Portfolio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CAPE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Current Price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4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American Express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$23.30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$87.64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6003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Coca Cola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$24.40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$41.46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6003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IBM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$20.40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$191.28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6003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Wells Fargo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$17.41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$51.70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6003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All Other Holdings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60035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5485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Strassmann Actual Portfolio 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1384428"/>
              </p:ext>
            </p:extLst>
          </p:nvPr>
        </p:nvGraphicFramePr>
        <p:xfrm>
          <a:off x="2608238" y="928394"/>
          <a:ext cx="2830839" cy="59120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8" name="Worksheet" r:id="rId4" imgW="1866900" imgH="3898900" progId="Excel.Sheet.12">
                  <p:embed/>
                </p:oleObj>
              </mc:Choice>
              <mc:Fallback>
                <p:oleObj name="Worksheet" r:id="rId4" imgW="1866900" imgH="38989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08238" y="928394"/>
                        <a:ext cx="2830839" cy="59120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4601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nderScreenSnapz01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0"/>
            <a:ext cx="88526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012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1"/>
          <p:cNvSpPr>
            <a:spLocks noGrp="1"/>
          </p:cNvSpPr>
          <p:nvPr>
            <p:ph type="title"/>
          </p:nvPr>
        </p:nvSpPr>
        <p:spPr>
          <a:xfrm>
            <a:off x="338138" y="274638"/>
            <a:ext cx="8467725" cy="454025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Presentation Template - 1 </a:t>
            </a:r>
          </a:p>
        </p:txBody>
      </p:sp>
      <p:sp>
        <p:nvSpPr>
          <p:cNvPr id="3075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1BEE83E-68CA-CD44-9FF3-93C83293244A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2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3" name="Picture 2" descr="FinderScreenSnapz01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638"/>
            <a:ext cx="9144000" cy="616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86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Bottom Ranked CAPE Perform Better</a:t>
            </a:r>
            <a:endParaRPr lang="en-US" dirty="0"/>
          </a:p>
        </p:txBody>
      </p:sp>
      <p:pic>
        <p:nvPicPr>
          <p:cNvPr id="3" name="Picture 2" descr="Select Bottom ranked CAP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9500"/>
            <a:ext cx="9144000" cy="467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380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nderScreenSnapz01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0"/>
            <a:ext cx="70808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83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nderScreenSnapz00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4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3222" y="6448778"/>
            <a:ext cx="6420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1992 – 2013 Increase in Price Index = 66%   Increase in GDP = 69%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30587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nderScreenSnapz0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3111"/>
            <a:ext cx="9089959" cy="59548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8556" y="254000"/>
            <a:ext cx="3801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err="1" smtClean="0">
                <a:solidFill>
                  <a:srgbClr val="FF0000"/>
                </a:solidFill>
              </a:rPr>
              <a:t>Shiller</a:t>
            </a:r>
            <a:r>
              <a:rPr lang="en-US" i="1" u="sng" dirty="0" smtClean="0">
                <a:solidFill>
                  <a:srgbClr val="FF0000"/>
                </a:solidFill>
              </a:rPr>
              <a:t> Home Prices Index</a:t>
            </a:r>
            <a:endParaRPr lang="en-US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1659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http://</a:t>
            </a:r>
            <a:r>
              <a:rPr lang="en-US" sz="1800" dirty="0" err="1" smtClean="0"/>
              <a:t>www.bestplaces.net</a:t>
            </a:r>
            <a:r>
              <a:rPr lang="en-US" sz="1800" dirty="0" smtClean="0"/>
              <a:t>/</a:t>
            </a:r>
            <a:r>
              <a:rPr lang="en-US" sz="1800" dirty="0" err="1" smtClean="0"/>
              <a:t>cost_of_living</a:t>
            </a:r>
            <a:r>
              <a:rPr lang="en-US" sz="1800" dirty="0" smtClean="0"/>
              <a:t>/zip-code/</a:t>
            </a:r>
            <a:r>
              <a:rPr lang="en-US" sz="1800" dirty="0" err="1" smtClean="0"/>
              <a:t>connecticut</a:t>
            </a:r>
            <a:r>
              <a:rPr lang="en-US" sz="1800" dirty="0" smtClean="0"/>
              <a:t>/</a:t>
            </a:r>
            <a:r>
              <a:rPr lang="en-US" sz="1800" dirty="0" err="1" smtClean="0"/>
              <a:t>new_canaan</a:t>
            </a:r>
            <a:r>
              <a:rPr lang="en-US" sz="1800" dirty="0" smtClean="0"/>
              <a:t>/06840</a:t>
            </a:r>
            <a:endParaRPr lang="en-US" sz="1800" dirty="0"/>
          </a:p>
        </p:txBody>
      </p:sp>
      <p:pic>
        <p:nvPicPr>
          <p:cNvPr id="4" name="Picture 3" descr="FinderScreenSnapz00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7071"/>
            <a:ext cx="9144000" cy="44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04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63099"/>
            <a:ext cx="8601106" cy="2462395"/>
          </a:xfrm>
        </p:spPr>
        <p:txBody>
          <a:bodyPr/>
          <a:lstStyle/>
          <a:p>
            <a:r>
              <a:rPr lang="en-US" sz="2800" dirty="0" smtClean="0"/>
              <a:t>CAPE should be used as benchmark for investments</a:t>
            </a:r>
          </a:p>
          <a:p>
            <a:r>
              <a:rPr lang="en-US" sz="2800" dirty="0" smtClean="0"/>
              <a:t>Market is getting ready for a major correction</a:t>
            </a:r>
          </a:p>
          <a:p>
            <a:r>
              <a:rPr lang="en-US" sz="2800" dirty="0" smtClean="0"/>
              <a:t>Only selective long term investments for retirement</a:t>
            </a:r>
          </a:p>
          <a:p>
            <a:r>
              <a:rPr lang="en-US" sz="2800" dirty="0" smtClean="0"/>
              <a:t>Housing is overpriced and ready </a:t>
            </a:r>
            <a:r>
              <a:rPr lang="en-US" sz="2800" smtClean="0"/>
              <a:t>for correction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Investment Club will track prudent investment methods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22468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Hulbert Long Term Performance Ratings for &gt;250 Newsletters</a:t>
            </a:r>
            <a:endParaRPr lang="en-US" dirty="0"/>
          </a:p>
        </p:txBody>
      </p:sp>
      <p:pic>
        <p:nvPicPr>
          <p:cNvPr id="3" name="Picture 2" descr="FinderScreenSnapz01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1945"/>
            <a:ext cx="9144000" cy="472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5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Box 17"/>
          <p:cNvSpPr txBox="1">
            <a:spLocks noChangeArrowheads="1"/>
          </p:cNvSpPr>
          <p:nvPr/>
        </p:nvSpPr>
        <p:spPr bwMode="auto">
          <a:xfrm>
            <a:off x="179816" y="2195513"/>
            <a:ext cx="8964183" cy="2154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4400" dirty="0" err="1" smtClean="0">
                <a:solidFill>
                  <a:srgbClr val="000090"/>
                </a:solidFill>
              </a:rPr>
              <a:t>Shiller</a:t>
            </a:r>
            <a:r>
              <a:rPr lang="en-US" sz="4400" dirty="0" smtClean="0">
                <a:solidFill>
                  <a:srgbClr val="000090"/>
                </a:solidFill>
              </a:rPr>
              <a:t> CAPE Ratio Analysis</a:t>
            </a:r>
          </a:p>
          <a:p>
            <a:pPr algn="ctr" eaLnBrk="1" hangingPunct="1"/>
            <a:endParaRPr lang="en-US" sz="4400" dirty="0">
              <a:solidFill>
                <a:srgbClr val="000090"/>
              </a:solidFill>
            </a:endParaRPr>
          </a:p>
          <a:p>
            <a:pPr algn="ctr" eaLnBrk="1" hangingPunct="1"/>
            <a:r>
              <a:rPr lang="en-US" sz="1400" dirty="0">
                <a:solidFill>
                  <a:srgbClr val="000090"/>
                </a:solidFill>
              </a:rPr>
              <a:t>file:///G%20Files/Investment%20Club/CAPE%20Ratio/CAPE%20Ratio%20Shiller%</a:t>
            </a:r>
            <a:r>
              <a:rPr lang="en-US" sz="1400" dirty="0" smtClean="0">
                <a:solidFill>
                  <a:srgbClr val="000090"/>
                </a:solidFill>
              </a:rPr>
              <a:t>20Calculator.html</a:t>
            </a:r>
          </a:p>
          <a:p>
            <a:pPr algn="ctr" eaLnBrk="1" hangingPunct="1"/>
            <a:endParaRPr lang="en-US" sz="1400" dirty="0" smtClean="0">
              <a:solidFill>
                <a:srgbClr val="000090"/>
              </a:solidFill>
            </a:endParaRPr>
          </a:p>
          <a:p>
            <a:pPr algn="ctr" eaLnBrk="1" hangingPunct="1"/>
            <a:r>
              <a:rPr lang="en-US" sz="1800" b="1" dirty="0" smtClean="0">
                <a:solidFill>
                  <a:srgbClr val="000090"/>
                </a:solidFill>
              </a:rPr>
              <a:t>No Fee</a:t>
            </a:r>
            <a:endParaRPr lang="en-US" sz="1800" b="1" dirty="0">
              <a:solidFill>
                <a:srgbClr val="000090"/>
              </a:solidFill>
            </a:endParaRPr>
          </a:p>
        </p:txBody>
      </p:sp>
      <p:sp>
        <p:nvSpPr>
          <p:cNvPr id="2050" name="TextBox 18"/>
          <p:cNvSpPr txBox="1">
            <a:spLocks noChangeArrowheads="1"/>
          </p:cNvSpPr>
          <p:nvPr/>
        </p:nvSpPr>
        <p:spPr bwMode="auto">
          <a:xfrm>
            <a:off x="876299" y="4978400"/>
            <a:ext cx="763131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800" dirty="0"/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/>
              <a:t>Paul A. Strassmann</a:t>
            </a:r>
            <a:r>
              <a:rPr lang="en-US" sz="1800" dirty="0" smtClean="0"/>
              <a:t>, </a:t>
            </a:r>
            <a:r>
              <a:rPr lang="en-US" sz="1800" dirty="0" smtClean="0"/>
              <a:t>Investment Club, October 6, 2014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CAPE Ratio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3200" dirty="0" smtClean="0"/>
              <a:t>The CAPE Ratio or the Cyclically Adjusted Profit Earnings Ratio</a:t>
            </a:r>
            <a:endParaRPr lang="en-US" sz="3200" dirty="0"/>
          </a:p>
          <a:p>
            <a:pPr marL="0" indent="0">
              <a:buNone/>
            </a:pPr>
            <a:r>
              <a:rPr lang="en-US" sz="3200" dirty="0" smtClean="0"/>
              <a:t> </a:t>
            </a:r>
          </a:p>
          <a:p>
            <a:r>
              <a:rPr lang="en-US" sz="3200" dirty="0" smtClean="0"/>
              <a:t>CAPE = </a:t>
            </a:r>
            <a:r>
              <a:rPr lang="en-US" sz="3200" dirty="0" err="1" smtClean="0"/>
              <a:t>Shiller</a:t>
            </a:r>
            <a:r>
              <a:rPr lang="en-US" sz="3200" dirty="0" smtClean="0"/>
              <a:t> Ratio,​ by 2013 Nobel Prize winner Dr. Robert </a:t>
            </a:r>
            <a:r>
              <a:rPr lang="en-US" sz="3200" dirty="0" err="1" smtClean="0"/>
              <a:t>Shiller</a:t>
            </a:r>
            <a:r>
              <a:rPr lang="en-US" sz="3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117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Shiller</a:t>
            </a:r>
            <a:r>
              <a:rPr lang="en-US" smtClean="0"/>
              <a:t> Analysis</a:t>
            </a: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40211" y="1312034"/>
            <a:ext cx="775600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/>
              <a:t>Shiller</a:t>
            </a:r>
            <a:r>
              <a:rPr lang="en-US" sz="3200" dirty="0"/>
              <a:t> analyzed the S&amp;P 500 Index from 1871 to the current day to determine if the CAPE a would be effective and more accurate in determining if the market as a whole was overvalued or undervalued.</a:t>
            </a:r>
          </a:p>
        </p:txBody>
      </p:sp>
    </p:spTree>
    <p:extLst>
      <p:ext uri="{BB962C8B-B14F-4D97-AF65-F5344CB8AC3E}">
        <p14:creationId xmlns:p14="http://schemas.microsoft.com/office/powerpoint/2010/main" val="1810818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Source: http</a:t>
            </a:r>
            <a:r>
              <a:rPr lang="en-US" dirty="0"/>
              <a:t>://</a:t>
            </a:r>
            <a:r>
              <a:rPr lang="en-US" dirty="0" err="1"/>
              <a:t>www.caperatio.com</a:t>
            </a:r>
            <a:r>
              <a:rPr lang="en-US" smtClean="0"/>
              <a:t>/</a:t>
            </a:r>
            <a:endParaRPr lang="en-US" dirty="0"/>
          </a:p>
        </p:txBody>
      </p:sp>
      <p:pic>
        <p:nvPicPr>
          <p:cNvPr id="4" name="Picture 3" descr="Top pages CAP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45" y="867664"/>
            <a:ext cx="8801463" cy="585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828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Applicability of Ranges of CAPE</a:t>
            </a:r>
            <a:endParaRPr lang="en-US" dirty="0"/>
          </a:p>
        </p:txBody>
      </p:sp>
      <p:pic>
        <p:nvPicPr>
          <p:cNvPr id="3" name="Picture 2" descr="Ranges of CAP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7799"/>
            <a:ext cx="9144000" cy="36663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9410" y="5882994"/>
            <a:ext cx="5284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hlinkClick r:id="rId3"/>
              </a:rPr>
              <a:t>http://papers.ssrn.com/sol3/papers.cfm?abstract_id=2329948</a:t>
            </a:r>
            <a:endParaRPr lang="en-US" sz="1400" dirty="0" smtClean="0"/>
          </a:p>
          <a:p>
            <a:r>
              <a:rPr lang="en-US" sz="1400" dirty="0" smtClean="0"/>
              <a:t>“On the Performance of Cyclically Adjusted Valuation Measures”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93124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Underpriced and Underpriced Stock Valuations</a:t>
            </a:r>
            <a:endParaRPr lang="en-US" dirty="0"/>
          </a:p>
        </p:txBody>
      </p:sp>
      <p:pic>
        <p:nvPicPr>
          <p:cNvPr id="3" name="Picture 2" descr="UNderpric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8663"/>
            <a:ext cx="9144000" cy="3381045"/>
          </a:xfrm>
          <a:prstGeom prst="rect">
            <a:avLst/>
          </a:prstGeom>
        </p:spPr>
      </p:pic>
      <p:pic>
        <p:nvPicPr>
          <p:cNvPr id="4" name="Picture 3" descr="Overprice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9341"/>
            <a:ext cx="9144000" cy="19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71707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 Template.pot</Template>
  <TotalTime>1859</TotalTime>
  <Words>353</Words>
  <Application>Microsoft Macintosh PowerPoint</Application>
  <PresentationFormat>On-screen Show (4:3)</PresentationFormat>
  <Paragraphs>70</Paragraphs>
  <Slides>25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Presentation Template</vt:lpstr>
      <vt:lpstr>Worksheet</vt:lpstr>
      <vt:lpstr>PowerPoint Presentation</vt:lpstr>
      <vt:lpstr>Presentation Template - 1 </vt:lpstr>
      <vt:lpstr>Hulbert Long Term Performance Ratings for &gt;250 Newsletters</vt:lpstr>
      <vt:lpstr>PowerPoint Presentation</vt:lpstr>
      <vt:lpstr>About the CAPE Ratio</vt:lpstr>
      <vt:lpstr>Shiller Analysis</vt:lpstr>
      <vt:lpstr>Source: http://www.caperatio.com/</vt:lpstr>
      <vt:lpstr>Applicability of Ranges of CAPE</vt:lpstr>
      <vt:lpstr>Underpriced and Underpriced Stock Valuations</vt:lpstr>
      <vt:lpstr>Recent History of S&amp;P 500 Index : 1995-2014</vt:lpstr>
      <vt:lpstr>PowerPoint Presentation</vt:lpstr>
      <vt:lpstr>Presentation Template - 1 </vt:lpstr>
      <vt:lpstr>PowerPoint Presentation</vt:lpstr>
      <vt:lpstr>PowerPoint Presentation</vt:lpstr>
      <vt:lpstr>PowerPoint Presentation</vt:lpstr>
      <vt:lpstr>PowerPoint Presentation</vt:lpstr>
      <vt:lpstr>Berkshire Hathaway Portfolio, CAPE Ratios and Prices</vt:lpstr>
      <vt:lpstr>Strassmann Actual Portfolio </vt:lpstr>
      <vt:lpstr>PowerPoint Presentation</vt:lpstr>
      <vt:lpstr>Bottom Ranked CAPE Perform Better</vt:lpstr>
      <vt:lpstr>PowerPoint Presentation</vt:lpstr>
      <vt:lpstr>PowerPoint Presentation</vt:lpstr>
      <vt:lpstr>PowerPoint Presentation</vt:lpstr>
      <vt:lpstr>http://www.bestplaces.net/cost_of_living/zip-code/connecticut/new_canaan/06840</vt:lpstr>
      <vt:lpstr>Summary</vt:lpstr>
    </vt:vector>
  </TitlesOfParts>
  <Company>VMware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Consistency: Rules for making slides</dc:title>
  <dc:creator>Steve Strassmann</dc:creator>
  <cp:lastModifiedBy>Paul Strassmann</cp:lastModifiedBy>
  <cp:revision>173</cp:revision>
  <dcterms:created xsi:type="dcterms:W3CDTF">2010-11-07T21:20:53Z</dcterms:created>
  <dcterms:modified xsi:type="dcterms:W3CDTF">2015-01-11T14:16:25Z</dcterms:modified>
</cp:coreProperties>
</file>